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78" r:id="rId2"/>
    <p:sldId id="361" r:id="rId3"/>
    <p:sldId id="363" r:id="rId4"/>
    <p:sldId id="364" r:id="rId5"/>
    <p:sldId id="366" r:id="rId6"/>
    <p:sldId id="365" r:id="rId7"/>
    <p:sldId id="367" r:id="rId8"/>
    <p:sldId id="368" r:id="rId9"/>
    <p:sldId id="369" r:id="rId10"/>
    <p:sldId id="370" r:id="rId11"/>
    <p:sldId id="371" r:id="rId12"/>
    <p:sldId id="372" r:id="rId13"/>
    <p:sldId id="373" r:id="rId14"/>
    <p:sldId id="374" r:id="rId15"/>
    <p:sldId id="375" r:id="rId16"/>
    <p:sldId id="376" r:id="rId17"/>
    <p:sldId id="377" r:id="rId18"/>
    <p:sldId id="379" r:id="rId19"/>
    <p:sldId id="380" r:id="rId20"/>
    <p:sldId id="381" r:id="rId21"/>
    <p:sldId id="382" r:id="rId22"/>
    <p:sldId id="383" r:id="rId23"/>
    <p:sldId id="384" r:id="rId24"/>
    <p:sldId id="385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9/22/2020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7581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6DDB73-36D2-46CD-9C9A-17D96F05C030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582DDD-2058-4014-BF74-BE15AA06A556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6E12F4-0B03-4DCC-A6E2-7738D643BCEE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AB7E3-E12F-4B07-94FF-2D95F18DD420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0FFA38-15B8-4CA8-BFC6-3AEB41DBB0A3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47A9A1-C0BE-46A1-9233-C864C8FFADE3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DFDBF80-977A-4477-BA8D-29B3BFC1D1F2}" type="datetime1">
              <a:rPr lang="en-US" smtClean="0"/>
              <a:t>9/22/2020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64B988-2613-478F-8AC0-3ADF8509E550}" type="datetime1">
              <a:rPr lang="en-US" smtClean="0"/>
              <a:t>9/22/2020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F51273-1A20-498C-97FA-AD7AE91AC024}" type="datetime1">
              <a:rPr lang="en-US" smtClean="0"/>
              <a:t>9/22/2020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1155777-C1DC-48DD-9951-D72BBDAA221F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1EC622-2D90-4120-9949-208AE4972918}" type="datetime1">
              <a:rPr lang="en-US" smtClean="0"/>
              <a:t>9/22/2020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FE5112-6BA9-4D31-AF43-2210FC50D891}" type="datetime1">
              <a:rPr lang="en-US" smtClean="0"/>
              <a:t>9/22/2020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9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0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eas.upenn.edu/~cis540/" TargetMode="Externa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5.bin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3c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Invariant Verification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rgbClr val="00B05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Transition System T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Property </a:t>
            </a:r>
            <a:r>
              <a:rPr lang="en-US" sz="2400" dirty="0" smtClean="0">
                <a:latin typeface="Symbol" pitchFamily="18" charset="2"/>
              </a:rPr>
              <a:t>j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467600" y="1752600"/>
            <a:ext cx="59445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>
                <a:solidFill>
                  <a:srgbClr val="00B050"/>
                </a:solidFill>
              </a:rPr>
              <a:t>yes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 smtClean="0">
                <a:solidFill>
                  <a:schemeClr val="hlink"/>
                </a:solidFill>
              </a:rPr>
              <a:t>Is </a:t>
            </a:r>
            <a:r>
              <a:rPr lang="en-US" sz="2000" dirty="0" smtClean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 smtClean="0">
                <a:solidFill>
                  <a:schemeClr val="hlink"/>
                </a:solidFill>
              </a:rPr>
              <a:t> an invariant of T?</a:t>
            </a:r>
          </a:p>
        </p:txBody>
      </p:sp>
      <p:sp>
        <p:nvSpPr>
          <p:cNvPr id="28" name="Rectangle 15"/>
          <p:cNvSpPr txBox="1">
            <a:spLocks noChangeArrowheads="1"/>
          </p:cNvSpPr>
          <p:nvPr/>
        </p:nvSpPr>
        <p:spPr>
          <a:xfrm>
            <a:off x="381000" y="4191000"/>
            <a:ext cx="8763000" cy="1600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C00000"/>
                </a:solidFill>
                <a:latin typeface="Comic Sans MS" pitchFamily="66" charset="0"/>
                <a:ea typeface="Gulim"/>
                <a:cs typeface="Gulim"/>
              </a:rPr>
              <a:t>Theorem: Invariant verification problem is </a:t>
            </a:r>
            <a:r>
              <a:rPr lang="en-US" altLang="ko-KR" sz="2000" dirty="0" err="1" smtClean="0">
                <a:solidFill>
                  <a:srgbClr val="C00000"/>
                </a:solidFill>
                <a:latin typeface="Comic Sans MS" pitchFamily="66" charset="0"/>
                <a:ea typeface="Gulim"/>
                <a:cs typeface="Gulim"/>
              </a:rPr>
              <a:t>undecidable</a:t>
            </a:r>
            <a:r>
              <a:rPr lang="en-US" altLang="ko-KR" sz="2000" dirty="0" smtClean="0">
                <a:solidFill>
                  <a:srgbClr val="C00000"/>
                </a:solidFill>
                <a:latin typeface="Comic Sans MS" pitchFamily="66" charset="0"/>
                <a:ea typeface="Gulim"/>
                <a:cs typeface="Gulim"/>
              </a:rPr>
              <a:t>.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	If some state variables in T are of type </a:t>
            </a:r>
            <a:r>
              <a:rPr lang="en-US" altLang="ko-KR" sz="2000" dirty="0" err="1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int</a:t>
            </a: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, then T can correspond to an arbitrary program (or Turing machine).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	Intuition: there is no a priori bound on number of reachable states in such case, so examining all reachable states is not possible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Finite-State Invariant Verification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rgbClr val="00B05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447800"/>
            <a:ext cx="2591992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Finite-state</a:t>
            </a:r>
          </a:p>
          <a:p>
            <a:pPr algn="ctr" eaLnBrk="0" hangingPunct="0"/>
            <a:r>
              <a:rPr lang="en-US" sz="2400" dirty="0" smtClean="0"/>
              <a:t>Transition System T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Property </a:t>
            </a:r>
            <a:r>
              <a:rPr lang="en-US" sz="2400" dirty="0" smtClean="0">
                <a:latin typeface="Symbol" pitchFamily="18" charset="2"/>
              </a:rPr>
              <a:t>j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467600" y="1752600"/>
            <a:ext cx="59445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>
                <a:solidFill>
                  <a:srgbClr val="00B050"/>
                </a:solidFill>
              </a:rPr>
              <a:t>yes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 smtClean="0">
                <a:solidFill>
                  <a:schemeClr val="hlink"/>
                </a:solidFill>
              </a:rPr>
              <a:t>Is </a:t>
            </a:r>
            <a:r>
              <a:rPr lang="en-US" sz="2000" dirty="0" smtClean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 smtClean="0">
                <a:solidFill>
                  <a:schemeClr val="hlink"/>
                </a:solidFill>
              </a:rPr>
              <a:t> an invariant of T?</a:t>
            </a:r>
          </a:p>
        </p:txBody>
      </p:sp>
      <p:sp>
        <p:nvSpPr>
          <p:cNvPr id="28" name="Rectangle 15"/>
          <p:cNvSpPr txBox="1">
            <a:spLocks noChangeArrowheads="1"/>
          </p:cNvSpPr>
          <p:nvPr/>
        </p:nvSpPr>
        <p:spPr>
          <a:xfrm>
            <a:off x="381000" y="3352800"/>
            <a:ext cx="8763000" cy="2362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C00000"/>
                </a:solidFill>
                <a:latin typeface="Comic Sans MS" pitchFamily="66" charset="0"/>
                <a:ea typeface="Gulim"/>
                <a:cs typeface="Gulim"/>
              </a:rPr>
              <a:t>Theorem: Invariant verification problem for finite-state systems is decidable.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	If T has k Boolean variables, then total number of states is 2</a:t>
            </a:r>
            <a:r>
              <a:rPr lang="en-US" altLang="ko-KR" sz="2000" baseline="30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k</a:t>
            </a: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.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	Verifier can systematically search through all possible states.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latin typeface="Comic Sans MS" pitchFamily="66" charset="0"/>
                <a:ea typeface="Gulim"/>
                <a:cs typeface="Gulim"/>
              </a:rPr>
              <a:t>	Complexity is exponential, more precisely, PSPACE (a class of problems a bit harder than NP-complete problems such as SAT).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" name="Group 19"/>
          <p:cNvGrpSpPr/>
          <p:nvPr/>
        </p:nvGrpSpPr>
        <p:grpSpPr>
          <a:xfrm>
            <a:off x="1219200" y="2743199"/>
            <a:ext cx="3352800" cy="1981200"/>
            <a:chOff x="1981200" y="2438400"/>
            <a:chExt cx="3352800" cy="1981200"/>
          </a:xfrm>
        </p:grpSpPr>
        <p:sp>
          <p:nvSpPr>
            <p:cNvPr id="13" name="Text Box 9"/>
            <p:cNvSpPr txBox="1">
              <a:spLocks noChangeArrowheads="1"/>
            </p:cNvSpPr>
            <p:nvPr/>
          </p:nvSpPr>
          <p:spPr bwMode="auto">
            <a:xfrm>
              <a:off x="2895600" y="2514600"/>
              <a:ext cx="320922" cy="4001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2000" b="1" dirty="0" smtClean="0"/>
                <a:t>P</a:t>
              </a:r>
              <a:endParaRPr lang="en-US" sz="2000" b="1" dirty="0"/>
            </a:p>
          </p:txBody>
        </p:sp>
        <p:sp>
          <p:nvSpPr>
            <p:cNvPr id="18" name="Oval 17"/>
            <p:cNvSpPr/>
            <p:nvPr/>
          </p:nvSpPr>
          <p:spPr>
            <a:xfrm>
              <a:off x="1981200" y="2438400"/>
              <a:ext cx="3352800" cy="1981200"/>
            </a:xfrm>
            <a:prstGeom prst="ellipse">
              <a:avLst/>
            </a:prstGeom>
            <a:noFill/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9" name="Text Box 9"/>
            <p:cNvSpPr txBox="1">
              <a:spLocks noChangeArrowheads="1"/>
            </p:cNvSpPr>
            <p:nvPr/>
          </p:nvSpPr>
          <p:spPr bwMode="auto">
            <a:xfrm>
              <a:off x="2595390" y="3121224"/>
              <a:ext cx="2616870" cy="1015663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/>
                <a:t> Sorting</a:t>
              </a:r>
            </a:p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/>
                <a:t> Expression Evaluation</a:t>
              </a:r>
            </a:p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/>
                <a:t> Shortest Paths ..</a:t>
              </a:r>
              <a:endParaRPr lang="en-US" sz="20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990600" y="2057399"/>
            <a:ext cx="6019800" cy="3124200"/>
            <a:chOff x="1981200" y="2438400"/>
            <a:chExt cx="3442208" cy="1981200"/>
          </a:xfrm>
        </p:grpSpPr>
        <p:sp>
          <p:nvSpPr>
            <p:cNvPr id="22" name="Text Box 9"/>
            <p:cNvSpPr txBox="1">
              <a:spLocks noChangeArrowheads="1"/>
            </p:cNvSpPr>
            <p:nvPr/>
          </p:nvSpPr>
          <p:spPr bwMode="auto">
            <a:xfrm>
              <a:off x="2811443" y="2514600"/>
              <a:ext cx="489236" cy="40011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2000" b="1" dirty="0" smtClean="0">
                  <a:solidFill>
                    <a:srgbClr val="C00000"/>
                  </a:solidFill>
                </a:rPr>
                <a:t>NP</a:t>
              </a:r>
              <a:endParaRPr lang="en-US" sz="2000" b="1" dirty="0">
                <a:solidFill>
                  <a:srgbClr val="C00000"/>
                </a:solidFill>
              </a:endParaRPr>
            </a:p>
          </p:txBody>
        </p:sp>
        <p:sp>
          <p:nvSpPr>
            <p:cNvPr id="23" name="Oval 22"/>
            <p:cNvSpPr/>
            <p:nvPr/>
          </p:nvSpPr>
          <p:spPr>
            <a:xfrm>
              <a:off x="1981200" y="2438400"/>
              <a:ext cx="3352800" cy="1981200"/>
            </a:xfrm>
            <a:prstGeom prst="ellipse">
              <a:avLst/>
            </a:prstGeom>
            <a:noFill/>
            <a:ln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 Box 9"/>
            <p:cNvSpPr txBox="1">
              <a:spLocks noChangeArrowheads="1"/>
            </p:cNvSpPr>
            <p:nvPr/>
          </p:nvSpPr>
          <p:spPr bwMode="auto">
            <a:xfrm>
              <a:off x="3992880" y="2794000"/>
              <a:ext cx="1430528" cy="67710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>
                  <a:solidFill>
                    <a:srgbClr val="C00000"/>
                  </a:solidFill>
                </a:rPr>
                <a:t> SAT</a:t>
              </a:r>
            </a:p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>
                  <a:solidFill>
                    <a:srgbClr val="C00000"/>
                  </a:solidFill>
                </a:rPr>
                <a:t> Hamiltonian Path</a:t>
              </a:r>
            </a:p>
            <a:p>
              <a:pPr eaLnBrk="0" hangingPunct="0">
                <a:buFont typeface="Wingdings" pitchFamily="2" charset="2"/>
                <a:buChar char="§"/>
              </a:pPr>
              <a:r>
                <a:rPr lang="en-US" sz="2000" dirty="0" smtClean="0">
                  <a:solidFill>
                    <a:srgbClr val="C00000"/>
                  </a:solidFill>
                </a:rPr>
                <a:t> Max Clique ..</a:t>
              </a:r>
              <a:endParaRPr lang="en-US" sz="2000" dirty="0">
                <a:solidFill>
                  <a:srgbClr val="C00000"/>
                </a:solidFill>
              </a:endParaRPr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762000" y="1295400"/>
            <a:ext cx="7620000" cy="4267200"/>
            <a:chOff x="1981200" y="2438400"/>
            <a:chExt cx="3392216" cy="1981200"/>
          </a:xfrm>
        </p:grpSpPr>
        <p:sp>
          <p:nvSpPr>
            <p:cNvPr id="26" name="Text Box 9"/>
            <p:cNvSpPr txBox="1">
              <a:spLocks noChangeArrowheads="1"/>
            </p:cNvSpPr>
            <p:nvPr/>
          </p:nvSpPr>
          <p:spPr bwMode="auto">
            <a:xfrm>
              <a:off x="2761410" y="2544536"/>
              <a:ext cx="557745" cy="253728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2000" b="1" dirty="0" smtClean="0">
                  <a:solidFill>
                    <a:srgbClr val="7030A0"/>
                  </a:solidFill>
                </a:rPr>
                <a:t>PSPACE</a:t>
              </a:r>
              <a:endParaRPr lang="en-US" sz="2000" b="1" dirty="0">
                <a:solidFill>
                  <a:srgbClr val="7030A0"/>
                </a:solidFill>
              </a:endParaRPr>
            </a:p>
          </p:txBody>
        </p:sp>
        <p:sp>
          <p:nvSpPr>
            <p:cNvPr id="27" name="Oval 26"/>
            <p:cNvSpPr/>
            <p:nvPr/>
          </p:nvSpPr>
          <p:spPr>
            <a:xfrm>
              <a:off x="1981200" y="2438400"/>
              <a:ext cx="3352800" cy="1981200"/>
            </a:xfrm>
            <a:prstGeom prst="ellipse">
              <a:avLst/>
            </a:prstGeom>
            <a:noFill/>
            <a:ln>
              <a:solidFill>
                <a:srgbClr val="7030A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 Box 9"/>
            <p:cNvSpPr txBox="1">
              <a:spLocks noChangeArrowheads="1"/>
            </p:cNvSpPr>
            <p:nvPr/>
          </p:nvSpPr>
          <p:spPr bwMode="auto">
            <a:xfrm>
              <a:off x="4694973" y="2932318"/>
              <a:ext cx="678443" cy="757350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rgbClr val="7030A0"/>
                  </a:solidFill>
                </a:rPr>
                <a:t>Invariant verification for finite-state systems</a:t>
              </a:r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304800" y="609600"/>
            <a:ext cx="8839201" cy="5410200"/>
            <a:chOff x="1981200" y="2438400"/>
            <a:chExt cx="3482275" cy="1981200"/>
          </a:xfrm>
        </p:grpSpPr>
        <p:sp>
          <p:nvSpPr>
            <p:cNvPr id="31" name="Text Box 9"/>
            <p:cNvSpPr txBox="1">
              <a:spLocks noChangeArrowheads="1"/>
            </p:cNvSpPr>
            <p:nvPr/>
          </p:nvSpPr>
          <p:spPr bwMode="auto">
            <a:xfrm>
              <a:off x="2795823" y="2598140"/>
              <a:ext cx="488920" cy="146519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none" anchor="ctr">
              <a:spAutoFit/>
            </a:bodyPr>
            <a:lstStyle/>
            <a:p>
              <a:pPr algn="ctr" eaLnBrk="0" hangingPunct="0"/>
              <a:r>
                <a:rPr lang="en-US" sz="2000" b="1" dirty="0" smtClean="0">
                  <a:solidFill>
                    <a:srgbClr val="00B0F0"/>
                  </a:solidFill>
                </a:rPr>
                <a:t>Decidable</a:t>
              </a:r>
              <a:endParaRPr lang="en-US" sz="2000" b="1" dirty="0">
                <a:solidFill>
                  <a:srgbClr val="00B0F0"/>
                </a:solidFill>
              </a:endParaRPr>
            </a:p>
          </p:txBody>
        </p:sp>
        <p:sp>
          <p:nvSpPr>
            <p:cNvPr id="32" name="Oval 31"/>
            <p:cNvSpPr/>
            <p:nvPr/>
          </p:nvSpPr>
          <p:spPr>
            <a:xfrm>
              <a:off x="1981200" y="2438400"/>
              <a:ext cx="3352800" cy="1981200"/>
            </a:xfrm>
            <a:prstGeom prst="ellipse">
              <a:avLst/>
            </a:prstGeom>
            <a:noFill/>
            <a:ln>
              <a:solidFill>
                <a:srgbClr val="00B0F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3" name="Text Box 9"/>
            <p:cNvSpPr txBox="1">
              <a:spLocks noChangeArrowheads="1"/>
            </p:cNvSpPr>
            <p:nvPr/>
          </p:nvSpPr>
          <p:spPr bwMode="auto">
            <a:xfrm>
              <a:off x="4785032" y="4119467"/>
              <a:ext cx="678443" cy="259226"/>
            </a:xfrm>
            <a:prstGeom prst="rect">
              <a:avLst/>
            </a:prstGeom>
            <a:noFill/>
            <a:ln w="12700">
              <a:noFill/>
              <a:miter lim="800000"/>
              <a:headEnd/>
              <a:tailEnd/>
            </a:ln>
          </p:spPr>
          <p:txBody>
            <a:bodyPr wrap="square" anchor="ctr">
              <a:spAutoFit/>
            </a:bodyPr>
            <a:lstStyle/>
            <a:p>
              <a:pPr eaLnBrk="0" hangingPunct="0"/>
              <a:r>
                <a:rPr lang="en-US" sz="2000" dirty="0" smtClean="0">
                  <a:solidFill>
                    <a:srgbClr val="FF0000"/>
                  </a:solidFill>
                </a:rPr>
                <a:t>Invariant verification</a:t>
              </a:r>
            </a:p>
          </p:txBody>
        </p:sp>
      </p:grp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Solving Invariant Verification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6858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Establishing that the system is safe is important, but there is no efficient algorithm to solve the verification problem!!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Solution 1: Use Simulation-based analysis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Simulate the model multiple times, and check that each state encountered on each execution satisfies desired safety property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Useful, practical in real-world, but gives only partial guarantee (and is known to miss hard-to-find bugs)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Solution 2: Write a formal proof using inductive invariants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Only partial tool support possible, so requires considerable effort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Recent successes: verified microprocessor, web browser, JVM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Solution 3: Exhaustive search through state-space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Fully automated, but has scalability limitations (may not work!)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Complementary to simulation, increasingly used in industry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Two approaches: On-the-fly enumerative search,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Symbolic search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Computing Reachable States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19200"/>
            <a:ext cx="8839200" cy="1828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Search algorithm can start with initial states, and explore transitions out of initial states, in a systematic manner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Example: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are integers x, y; initially we know that 0&lt;=x&lt;=2 and 1&lt;y&lt;=2, and a single transition increments x and decrements y</a:t>
            </a: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1371600" y="4572000"/>
            <a:ext cx="1828800" cy="1225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/>
          <p:nvPr/>
        </p:nvCxnSpPr>
        <p:spPr>
          <a:xfrm flipV="1">
            <a:off x="1676400" y="3200400"/>
            <a:ext cx="0" cy="1752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Oval 11"/>
          <p:cNvSpPr/>
          <p:nvPr/>
        </p:nvSpPr>
        <p:spPr>
          <a:xfrm>
            <a:off x="1676400" y="42672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1676400" y="39624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2286000" y="42672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981200" y="42672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1981200" y="39624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Oval 16"/>
          <p:cNvSpPr/>
          <p:nvPr/>
        </p:nvSpPr>
        <p:spPr>
          <a:xfrm>
            <a:off x="2286000" y="3962400"/>
            <a:ext cx="76200" cy="76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 Box 10"/>
          <p:cNvSpPr txBox="1">
            <a:spLocks noChangeArrowheads="1"/>
          </p:cNvSpPr>
          <p:nvPr/>
        </p:nvSpPr>
        <p:spPr bwMode="auto">
          <a:xfrm>
            <a:off x="457200" y="5029200"/>
            <a:ext cx="3649717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0" hangingPunct="0"/>
            <a:r>
              <a:rPr lang="en-US" sz="2400" dirty="0" smtClean="0"/>
              <a:t>Enumerative: </a:t>
            </a:r>
          </a:p>
          <a:p>
            <a:pPr eaLnBrk="0" hangingPunct="0"/>
            <a:r>
              <a:rPr lang="en-US" sz="2400" dirty="0" smtClean="0"/>
              <a:t>    Consider individual states</a:t>
            </a:r>
          </a:p>
        </p:txBody>
      </p:sp>
      <p:sp>
        <p:nvSpPr>
          <p:cNvPr id="19" name="Text Box 10"/>
          <p:cNvSpPr txBox="1">
            <a:spLocks noChangeArrowheads="1"/>
          </p:cNvSpPr>
          <p:nvPr/>
        </p:nvSpPr>
        <p:spPr bwMode="auto">
          <a:xfrm>
            <a:off x="3200400" y="4343400"/>
            <a:ext cx="317716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x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20" name="Text Box 10"/>
          <p:cNvSpPr txBox="1">
            <a:spLocks noChangeArrowheads="1"/>
          </p:cNvSpPr>
          <p:nvPr/>
        </p:nvSpPr>
        <p:spPr bwMode="auto">
          <a:xfrm>
            <a:off x="1292194" y="3124200"/>
            <a:ext cx="32412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y</a:t>
            </a:r>
            <a:endParaRPr lang="en-US" sz="2400" dirty="0">
              <a:latin typeface="Symbol" pitchFamily="18" charset="2"/>
            </a:endParaRPr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752600" y="4038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>
          <a:xfrm>
            <a:off x="2057400" y="4038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2362200" y="4038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>
          <a:xfrm>
            <a:off x="2362200" y="43434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/>
          <p:nvPr/>
        </p:nvCxnSpPr>
        <p:spPr>
          <a:xfrm>
            <a:off x="2057400" y="43434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>
          <a:xfrm>
            <a:off x="1752600" y="43434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Straight Arrow Connector 27"/>
          <p:cNvCxnSpPr/>
          <p:nvPr/>
        </p:nvCxnSpPr>
        <p:spPr>
          <a:xfrm>
            <a:off x="5761070" y="4648200"/>
            <a:ext cx="1828800" cy="1225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>
          <a:xfrm flipV="1">
            <a:off x="6065870" y="3276600"/>
            <a:ext cx="0" cy="1752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 Box 10"/>
          <p:cNvSpPr txBox="1">
            <a:spLocks noChangeArrowheads="1"/>
          </p:cNvSpPr>
          <p:nvPr/>
        </p:nvSpPr>
        <p:spPr bwMode="auto">
          <a:xfrm>
            <a:off x="4876800" y="5029200"/>
            <a:ext cx="3133487" cy="830997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eaLnBrk="0" hangingPunct="0"/>
            <a:r>
              <a:rPr lang="en-US" sz="2400" dirty="0" smtClean="0"/>
              <a:t>Symbolic: </a:t>
            </a:r>
          </a:p>
          <a:p>
            <a:pPr eaLnBrk="0" hangingPunct="0"/>
            <a:r>
              <a:rPr lang="en-US" sz="2400" dirty="0" smtClean="0"/>
              <a:t>    Consider set of states</a:t>
            </a:r>
          </a:p>
        </p:txBody>
      </p:sp>
      <p:sp>
        <p:nvSpPr>
          <p:cNvPr id="37" name="Text Box 10"/>
          <p:cNvSpPr txBox="1">
            <a:spLocks noChangeArrowheads="1"/>
          </p:cNvSpPr>
          <p:nvPr/>
        </p:nvSpPr>
        <p:spPr bwMode="auto">
          <a:xfrm>
            <a:off x="7589870" y="4419600"/>
            <a:ext cx="317716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x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38" name="Text Box 10"/>
          <p:cNvSpPr txBox="1">
            <a:spLocks noChangeArrowheads="1"/>
          </p:cNvSpPr>
          <p:nvPr/>
        </p:nvSpPr>
        <p:spPr bwMode="auto">
          <a:xfrm>
            <a:off x="5681664" y="3200400"/>
            <a:ext cx="324128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y</a:t>
            </a:r>
            <a:endParaRPr lang="en-US" sz="2400" dirty="0">
              <a:latin typeface="Symbol" pitchFamily="18" charset="2"/>
            </a:endParaRPr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6934200" y="4038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6096000" y="4038600"/>
            <a:ext cx="8382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/>
          <p:cNvSpPr/>
          <p:nvPr/>
        </p:nvSpPr>
        <p:spPr>
          <a:xfrm>
            <a:off x="6324600" y="4267200"/>
            <a:ext cx="838200" cy="3810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6096000" y="4419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6096000" y="4038600"/>
            <a:ext cx="228600" cy="2286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3" name="Group 3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3" fill="hold">
                      <p:stCondLst>
                        <p:cond delay="indefinite"/>
                      </p:stCondLst>
                      <p:childTnLst>
                        <p:par>
                          <p:cTn id="64" fill="hold">
                            <p:stCondLst>
                              <p:cond delay="0"/>
                            </p:stCondLst>
                            <p:childTnLst>
                              <p:par>
                                <p:cTn id="6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/>
      <p:bldP spid="19" grpId="0"/>
      <p:bldP spid="20" grpId="0"/>
      <p:bldP spid="36" grpId="0"/>
      <p:bldP spid="37" grpId="0"/>
      <p:bldP spid="38" grpId="0"/>
      <p:bldP spid="46" grpId="0" animBg="1"/>
      <p:bldP spid="4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Towards Symbolic Search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6858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need a way to represent and manipulate  sets of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Basic data structure: region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now, a region is given by a Boolean-valued expression/formula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 1: (x &amp; y ) | z, where </a:t>
            </a:r>
            <a:r>
              <a:rPr lang="en-US" sz="2000" dirty="0" err="1" smtClean="0">
                <a:latin typeface="Comic Sans MS" pitchFamily="66" charset="0"/>
              </a:rPr>
              <a:t>x,y,z</a:t>
            </a:r>
            <a:r>
              <a:rPr lang="en-US" sz="2000" dirty="0" smtClean="0">
                <a:latin typeface="Comic Sans MS" pitchFamily="66" charset="0"/>
              </a:rPr>
              <a:t> are </a:t>
            </a:r>
            <a:r>
              <a:rPr lang="en-US" sz="2000" dirty="0" err="1" smtClean="0">
                <a:latin typeface="Comic Sans MS" pitchFamily="66" charset="0"/>
              </a:rPr>
              <a:t>boolean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 2: (x &lt;= y+1) &amp; (0 &lt;= x &lt;= 3), where </a:t>
            </a:r>
            <a:r>
              <a:rPr lang="en-US" sz="2000" dirty="0" err="1" smtClean="0">
                <a:latin typeface="Comic Sans MS" pitchFamily="66" charset="0"/>
              </a:rPr>
              <a:t>x,y</a:t>
            </a:r>
            <a:r>
              <a:rPr lang="en-US" sz="2000" dirty="0" smtClean="0">
                <a:latin typeface="Comic Sans MS" pitchFamily="66" charset="0"/>
              </a:rPr>
              <a:t> are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/real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operations are needed on regions?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Will become apparent as we develop the algorithm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Is there a “better” implementation of regions other than formulas?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Yes! Ordered Binary Decision Diagrams (OBDDs) for </a:t>
            </a:r>
            <a:r>
              <a:rPr lang="en-US" sz="2000" dirty="0" err="1" smtClean="0">
                <a:latin typeface="Comic Sans MS" pitchFamily="66" charset="0"/>
              </a:rPr>
              <a:t>boolean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Polyhedra</a:t>
            </a:r>
            <a:r>
              <a:rPr lang="en-US" sz="2000" dirty="0" smtClean="0">
                <a:latin typeface="Comic Sans MS" pitchFamily="66" charset="0"/>
              </a:rPr>
              <a:t> (matrices) for real-valued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solidFill>
                <a:srgbClr val="C00000"/>
              </a:solidFill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Representation of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 transition system T with variables 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represent the set of initial states?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By a formula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over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Easy to obtain this from the initialization description Init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example, for the GCD program, </a:t>
            </a:r>
            <a:r>
              <a:rPr lang="en-US" sz="2000" dirty="0" smtClean="0">
                <a:latin typeface="Symbol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is (x=m) &amp;(y=n) &amp;(mode=loop)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represent the set of transitions?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Convention: Primed variable denotes updated value (that is, value in the target state of a transition)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Transitions are given by a formula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baseline="-25000" smtClean="0">
                <a:latin typeface="Comic Sans MS" pitchFamily="66" charset="0"/>
              </a:rPr>
              <a:t>  </a:t>
            </a:r>
            <a:r>
              <a:rPr lang="en-US" sz="2000" smtClean="0">
                <a:latin typeface="Comic Sans MS" pitchFamily="66" charset="0"/>
              </a:rPr>
              <a:t>over variables </a:t>
            </a:r>
            <a:r>
              <a:rPr lang="en-US" sz="2000" dirty="0" smtClean="0">
                <a:latin typeface="Comic Sans MS" pitchFamily="66" charset="0"/>
              </a:rPr>
              <a:t>S U S’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Example: In one transition, increment x and decrement y: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(x’ = x+1) &amp; (y’ = y-1)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pair of states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 over </a:t>
            </a:r>
            <a:r>
              <a:rPr lang="en-US" sz="2000" dirty="0" err="1" smtClean="0">
                <a:latin typeface="Comic Sans MS" pitchFamily="66" charset="0"/>
              </a:rPr>
              <a:t>x,y</a:t>
            </a:r>
            <a:r>
              <a:rPr lang="en-US" sz="2000" dirty="0" smtClean="0">
                <a:latin typeface="Comic Sans MS" pitchFamily="66" charset="0"/>
              </a:rPr>
              <a:t> satisfies this formula exactly when t(x)=s(x)+1 and t(y)=s(y)-1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Benefit: Uniformity. If T has k variables, then a set of states given by a region over k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, and transitions given by a region over 2k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Transition Formula for GCD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 single step is given by:</a:t>
            </a:r>
          </a:p>
          <a:p>
            <a:pPr marL="914400" lvl="1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if (x&gt;0 &amp; y&gt;0) then if (x&gt;y) then x:=x-y else y:=y-x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want to get a formula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over variables x, y, x’, y’ to capture this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Assignment x := x-y corresponds to constraint x’ = x-y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this is not enough. In code, if y is not assigned explicitly, it stays unchanged. In formulas, we must say y’=y to enforce this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Assignment x := x-y corresponds to formula (x’=x-y &amp; y’=y)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Assignment y:=y-x corresponds to formula (x’=x &amp; y’=y-x)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Conditional statement if (x&gt;y) then x:=x-y else y:=y-x becomes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</a:t>
            </a:r>
            <a:r>
              <a:rPr lang="en-US" sz="2000" dirty="0" smtClean="0">
                <a:latin typeface="Symbol" pitchFamily="18" charset="2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: [(x&gt;y) &amp; (x’=x-y) &amp; (y’=y)] | [ ~(x&gt;y) &amp; (x’=x) &amp; (y’=y-x)]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Desired transition formula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the entire statement is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[(x&gt;0 &amp; y&gt;0) &amp; </a:t>
            </a:r>
            <a:r>
              <a:rPr lang="en-US" sz="2000" dirty="0" smtClean="0">
                <a:latin typeface="Symbol" pitchFamily="18" charset="2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] | [~(x&gt;0 &amp; y&gt;0) &amp; (x’=x) &amp; (y’=y)]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Recap: Symbolic Transition Systems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Region over variables X is a data structure that represents a set of states assigning values to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Transition system T with state variables S represented by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over S for initial states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Region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over S U S’ for transitions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Symbolic representation can be compiled automatically from code for updating variables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 get </a:t>
            </a:r>
            <a:r>
              <a:rPr lang="en-US" sz="2000" dirty="0" err="1" smtClean="0">
                <a:latin typeface="Symbol" panose="05050102010706020507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 from reaction description of a Synchronous Reactive Component, local/input/output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must be existentially quantified (see textbook for examples)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2480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220200" cy="2743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 a region A, define Post(A) to be set of successors of states in A</a:t>
            </a:r>
          </a:p>
          <a:p>
            <a:pPr marL="914400" lvl="1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Post(A) = { t | there exists a state s in A and a transition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Core problem in symbolic search: Given A and the transition formula, how to compute Post (A)?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we can implement this, the set of all reachable states can be computed iteratively by breadth-first search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5105400" y="3810000"/>
            <a:ext cx="3810000" cy="144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reach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= Initial states and 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each reach</a:t>
            </a:r>
            <a:r>
              <a:rPr lang="en-US" sz="2000" baseline="-25000" dirty="0" smtClean="0">
                <a:latin typeface="Comic Sans MS" pitchFamily="66" charset="0"/>
              </a:rPr>
              <a:t>i+1</a:t>
            </a:r>
            <a:r>
              <a:rPr lang="en-US" sz="2000" dirty="0" smtClean="0">
                <a:latin typeface="Comic Sans MS" pitchFamily="66" charset="0"/>
              </a:rPr>
              <a:t> obtained from </a:t>
            </a:r>
            <a:r>
              <a:rPr lang="en-US" sz="2000" dirty="0" err="1" smtClean="0">
                <a:latin typeface="Comic Sans MS" pitchFamily="66" charset="0"/>
              </a:rPr>
              <a:t>reach</a:t>
            </a:r>
            <a:r>
              <a:rPr lang="en-US" sz="2000" baseline="-25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by applying Post</a:t>
            </a:r>
          </a:p>
        </p:txBody>
      </p: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28600" y="3733800"/>
          <a:ext cx="4503874" cy="166687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8446" name="Acrobat Document" r:id="rId3" imgW="3886132" imgH="1438072" progId="AcroExch.Document.7">
                  <p:embed/>
                </p:oleObj>
              </mc:Choice>
              <mc:Fallback>
                <p:oleObj name="Acrobat Document" r:id="rId3" imgW="3886132" imgH="14380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3733800"/>
                        <a:ext cx="4503874" cy="166687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0" name="Group 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1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7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91069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for a system  observes its inputs/outputs, and enters an error state if undesirable behavior is detected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 is specified as extended state machine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The set of input variables of M = input/output variables of system being monitored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output of M cannot be an input to system (Monitor does not influence what the system does)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subset F of modes of state-machine declared as accepting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Undesirable behavior: An execution that leads monitor state to 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 verification: Check whether (</a:t>
            </a:r>
            <a:r>
              <a:rPr lang="en-US" sz="2000" dirty="0" err="1" smtClean="0">
                <a:latin typeface="Comic Sans MS" pitchFamily="66" charset="0"/>
              </a:rPr>
              <a:t>monitor.mode</a:t>
            </a:r>
            <a:r>
              <a:rPr lang="en-US" sz="2000" dirty="0" smtClean="0">
                <a:latin typeface="Comic Sans MS" pitchFamily="66" charset="0"/>
              </a:rPr>
              <a:t> not in F) is an invariant of System C || M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Image Computation: Example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T has a single variable x of type real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transition formula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:  (x’ = 2x+1)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How to compute Post(A) systematically, where A given by 0&lt;=x&lt;=10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1: Conjoin (i.e. intersect) A with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Result: (0 &lt;= x &lt;= 10) &amp; (x’=2x+1)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Intuition: this represents all transitions (</a:t>
            </a:r>
            <a:r>
              <a:rPr lang="en-US" sz="2000" dirty="0" err="1" smtClean="0">
                <a:latin typeface="Comic Sans MS" pitchFamily="66" charset="0"/>
              </a:rPr>
              <a:t>x,x</a:t>
            </a:r>
            <a:r>
              <a:rPr lang="en-US" sz="2000" dirty="0" smtClean="0">
                <a:latin typeface="Comic Sans MS" pitchFamily="66" charset="0"/>
              </a:rPr>
              <a:t>’) starting in region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2: Existentially quantify x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Result: Exists x. (0 &lt;= x &lt;= 10) &amp; (x’=2x+1)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 simplifies to (0 &lt;= (x’-1)/2 &lt;= 10), which is same as (1&lt;=x’&lt;=21)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Intuition: Result is a formula involving only x’, for which there exist some x such that x is in A and (</a:t>
            </a:r>
            <a:r>
              <a:rPr lang="en-US" sz="2000" dirty="0" err="1" smtClean="0">
                <a:latin typeface="Comic Sans MS" pitchFamily="66" charset="0"/>
              </a:rPr>
              <a:t>x,x</a:t>
            </a:r>
            <a:r>
              <a:rPr lang="en-US" sz="2000" dirty="0" smtClean="0">
                <a:latin typeface="Comic Sans MS" pitchFamily="66" charset="0"/>
              </a:rPr>
              <a:t>’) is a transition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3: We want Post(A) to be a formula involving x, so rename x’ to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Result: 1 &lt;= x &lt;= 21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Check [1,21] is exactly the image of [0,10] if x goes to 2x+1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Image Computation: Example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T has  variables x and y of type real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transition formula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:  (x’ = x+1 &amp; y’=x)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A is given by 0&lt;=x&lt;=4 &amp; y &lt;=7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1: Conjoin (i.e. intersect) A with </a:t>
            </a:r>
            <a:r>
              <a:rPr lang="en-US" sz="2000" dirty="0" err="1" smtClean="0">
                <a:latin typeface="Symbol" pitchFamily="18" charset="2"/>
              </a:rPr>
              <a:t>j</a:t>
            </a:r>
            <a:r>
              <a:rPr lang="en-US" sz="2000" baseline="-25000" dirty="0" err="1" smtClean="0">
                <a:latin typeface="Comic Sans MS" pitchFamily="66" charset="0"/>
              </a:rPr>
              <a:t>T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Result:  (0&lt;=x&lt;=4) &amp; (y&lt;=7) &amp; (x’=x+1) &amp; (y’=x)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2: Existentially quantify x and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Let’s first project out x; we get: (0&lt;=y’&lt;=4) &amp; (y&lt;=7) &amp; (x’=y’+1)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Now project out y; we get: (0&lt;=y’&lt;=4) &amp; (x’=y’+1)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Step 3: Rename x’ to x and y’ to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Result: (0&lt;=y&lt;=4) &amp; (x=y+1)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Operations on Regions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5334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general, we want to represent sets of states by a data type </a:t>
            </a:r>
            <a:r>
              <a:rPr lang="en-US" sz="2000" dirty="0" err="1" smtClean="0">
                <a:solidFill>
                  <a:srgbClr val="C00000"/>
                </a:solidFill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, which should support following operations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Disj</a:t>
            </a:r>
            <a:r>
              <a:rPr lang="en-US" sz="2000" dirty="0" smtClean="0">
                <a:latin typeface="Comic Sans MS" pitchFamily="66" charset="0"/>
              </a:rPr>
              <a:t>(A,B): Returns region that contains states either in A or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|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Conj(A,B): Returns region containing states that are in both A and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just “A &amp; 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Diff(A,B): Returns region containing states in A but not in B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“A &amp; ~B”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IsEmpty</a:t>
            </a:r>
            <a:r>
              <a:rPr lang="en-US" sz="2000" dirty="0" smtClean="0">
                <a:latin typeface="Comic Sans MS" pitchFamily="66" charset="0"/>
              </a:rPr>
              <a:t>(A): Returns 0 if region A contains some state, and 1 otherwise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testing “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”: can the variables in </a:t>
            </a:r>
            <a:r>
              <a:rPr lang="en-US" sz="2000" smtClean="0">
                <a:latin typeface="Comic Sans MS" pitchFamily="66" charset="0"/>
              </a:rPr>
              <a:t>the </a:t>
            </a:r>
            <a:r>
              <a:rPr lang="en-US" sz="2000" smtClean="0">
                <a:latin typeface="Comic Sans MS" pitchFamily="66" charset="0"/>
              </a:rPr>
              <a:t>formulas be </a:t>
            </a:r>
            <a:r>
              <a:rPr lang="en-US" sz="2000" dirty="0" smtClean="0">
                <a:latin typeface="Comic Sans MS" pitchFamily="66" charset="0"/>
              </a:rPr>
              <a:t>assigned values to make formula true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Exists(A,X): Returns projection of A by quantifying variables in X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requires “quantifier elimination”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Rename(A,X,Y): Rename variables in X to corresponding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Y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formulas, this is textual substitution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3" end="1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6" y="152400"/>
            <a:ext cx="8071513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Symbolic Image Computation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600200"/>
            <a:ext cx="9144000" cy="3733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state variables 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Trans of type </a:t>
            </a:r>
            <a:r>
              <a:rPr lang="en-US" sz="2000" dirty="0" err="1" smtClean="0">
                <a:latin typeface="Comic Sans MS" pitchFamily="66" charset="0"/>
              </a:rPr>
              <a:t>reg</a:t>
            </a:r>
            <a:r>
              <a:rPr lang="en-US" sz="2000" dirty="0" smtClean="0">
                <a:latin typeface="Comic Sans MS" pitchFamily="66" charset="0"/>
              </a:rPr>
              <a:t> over S U S’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Post(A, Trans) = Rename(Exists(Conj(</a:t>
            </a:r>
            <a:r>
              <a:rPr lang="en-US" sz="2000" dirty="0" err="1" smtClean="0">
                <a:latin typeface="Comic Sans MS" pitchFamily="66" charset="0"/>
              </a:rPr>
              <a:t>A,Trans</a:t>
            </a:r>
            <a:r>
              <a:rPr lang="en-US" sz="2000" dirty="0" smtClean="0">
                <a:latin typeface="Comic Sans MS" pitchFamily="66" charset="0"/>
              </a:rPr>
              <a:t>),S), S’, 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Take conjunction of A and Trans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Project out the variables in S using existential quantification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Rename primed variables to get a region over 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3.8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3.9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3.17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3.18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3.21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18, in class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complete Section 3.4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</a:t>
            </a:r>
            <a:r>
              <a:rPr lang="en-US" sz="2000" dirty="0" smtClean="0">
                <a:latin typeface="Comic Sans MS" pitchFamily="66" charset="0"/>
                <a:hlinkClick r:id="rId3"/>
              </a:rPr>
              <a:t>www.seas.upenn.edu/~cis540/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Solutions to Homework 1: see course webpage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4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Suppose we want to check that at most one of the nodes declares itself to be the leader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Exercise: Design a monitor 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 variables: {undecided, leader, follower} </a:t>
            </a:r>
            <a:r>
              <a:rPr lang="en-US" sz="2000" dirty="0" err="1" smtClean="0">
                <a:latin typeface="Comic Sans MS" pitchFamily="66" charset="0"/>
              </a:rPr>
              <a:t>status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for each node n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 should enter error state if and only if there exists a round in which </a:t>
            </a:r>
            <a:r>
              <a:rPr lang="en-US" sz="2000" dirty="0">
                <a:latin typeface="Comic Sans MS" pitchFamily="66" charset="0"/>
              </a:rPr>
              <a:t>status</a:t>
            </a:r>
            <a:r>
              <a:rPr lang="en-US" sz="2000" baseline="-25000" dirty="0">
                <a:latin typeface="Comic Sans MS" pitchFamily="66" charset="0"/>
              </a:rPr>
              <a:t>m </a:t>
            </a:r>
            <a:r>
              <a:rPr lang="en-US" sz="2000" dirty="0" smtClean="0">
                <a:latin typeface="Comic Sans MS" pitchFamily="66" charset="0"/>
              </a:rPr>
              <a:t>=leader and there also exists a round in which </a:t>
            </a:r>
            <a:r>
              <a:rPr lang="en-US" sz="2000" dirty="0" err="1" smtClean="0">
                <a:latin typeface="Comic Sans MS" pitchFamily="66" charset="0"/>
              </a:rPr>
              <a:t>status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leader, for two distinct nodes m and n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the requirement: eventually </a:t>
            </a:r>
            <a:r>
              <a:rPr lang="en-US" sz="2000" dirty="0" err="1" smtClean="0">
                <a:latin typeface="Comic Sans MS" pitchFamily="66" charset="0"/>
              </a:rPr>
              <a:t>status</a:t>
            </a:r>
            <a:r>
              <a:rPr lang="en-US" sz="2000" baseline="-25000" dirty="0" err="1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!= undecided</a:t>
            </a: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can’t we design a monitor that enters an error state if this requirement is violated?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7812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Automated Invariant Verification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" name="Rectangle 4"/>
          <p:cNvSpPr>
            <a:spLocks noChangeArrowheads="1"/>
          </p:cNvSpPr>
          <p:nvPr/>
        </p:nvSpPr>
        <p:spPr bwMode="auto">
          <a:xfrm>
            <a:off x="3657600" y="1752600"/>
            <a:ext cx="2895600" cy="1066800"/>
          </a:xfrm>
          <a:prstGeom prst="rect">
            <a:avLst/>
          </a:prstGeom>
          <a:solidFill>
            <a:srgbClr val="FFCC99">
              <a:alpha val="58038"/>
            </a:srgbClr>
          </a:solidFill>
          <a:ln w="31750">
            <a:solidFill>
              <a:schemeClr val="tx1"/>
            </a:solidFill>
            <a:miter lim="800000"/>
            <a:headEnd/>
            <a:tailEnd/>
          </a:ln>
        </p:spPr>
        <p:txBody>
          <a:bodyPr wrap="none" anchor="ctr"/>
          <a:lstStyle/>
          <a:p>
            <a:pPr algn="ctr" eaLnBrk="0" hangingPunct="0"/>
            <a:endParaRPr lang="en-US">
              <a:solidFill>
                <a:schemeClr val="tx1"/>
              </a:solidFill>
            </a:endParaRPr>
          </a:p>
        </p:txBody>
      </p:sp>
      <p:sp>
        <p:nvSpPr>
          <p:cNvPr id="9" name="Line 5"/>
          <p:cNvSpPr>
            <a:spLocks noChangeShapeType="1"/>
          </p:cNvSpPr>
          <p:nvPr/>
        </p:nvSpPr>
        <p:spPr bwMode="auto">
          <a:xfrm>
            <a:off x="2819400" y="20574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0" name="Line 6"/>
          <p:cNvSpPr>
            <a:spLocks noChangeShapeType="1"/>
          </p:cNvSpPr>
          <p:nvPr/>
        </p:nvSpPr>
        <p:spPr bwMode="auto">
          <a:xfrm>
            <a:off x="2819400" y="2590800"/>
            <a:ext cx="838200" cy="0"/>
          </a:xfrm>
          <a:prstGeom prst="line">
            <a:avLst/>
          </a:prstGeom>
          <a:noFill/>
          <a:ln w="31750">
            <a:solidFill>
              <a:schemeClr val="tx1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1" name="Line 7"/>
          <p:cNvSpPr>
            <a:spLocks noChangeShapeType="1"/>
          </p:cNvSpPr>
          <p:nvPr/>
        </p:nvSpPr>
        <p:spPr bwMode="auto">
          <a:xfrm>
            <a:off x="6553200" y="2057400"/>
            <a:ext cx="838200" cy="0"/>
          </a:xfrm>
          <a:prstGeom prst="line">
            <a:avLst/>
          </a:prstGeom>
          <a:noFill/>
          <a:ln w="31750">
            <a:solidFill>
              <a:srgbClr val="00B05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2" name="Line 8"/>
          <p:cNvSpPr>
            <a:spLocks noChangeShapeType="1"/>
          </p:cNvSpPr>
          <p:nvPr/>
        </p:nvSpPr>
        <p:spPr bwMode="auto">
          <a:xfrm>
            <a:off x="6553200" y="2514600"/>
            <a:ext cx="838200" cy="0"/>
          </a:xfrm>
          <a:prstGeom prst="line">
            <a:avLst/>
          </a:prstGeom>
          <a:noFill/>
          <a:ln w="31750">
            <a:solidFill>
              <a:srgbClr val="CC0000"/>
            </a:solidFill>
            <a:round/>
            <a:headEnd/>
            <a:tailEnd type="triangle" w="med" len="med"/>
          </a:ln>
        </p:spPr>
        <p:txBody>
          <a:bodyPr wrap="none" anchor="ctr"/>
          <a:lstStyle/>
          <a:p>
            <a:endParaRPr lang="en-US"/>
          </a:p>
        </p:txBody>
      </p:sp>
      <p:sp>
        <p:nvSpPr>
          <p:cNvPr id="13" name="Text Box 9"/>
          <p:cNvSpPr txBox="1">
            <a:spLocks noChangeArrowheads="1"/>
          </p:cNvSpPr>
          <p:nvPr/>
        </p:nvSpPr>
        <p:spPr bwMode="auto">
          <a:xfrm>
            <a:off x="304800" y="1828800"/>
            <a:ext cx="2591993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Transition System T</a:t>
            </a:r>
            <a:endParaRPr lang="en-US" sz="2400" dirty="0"/>
          </a:p>
        </p:txBody>
      </p:sp>
      <p:sp>
        <p:nvSpPr>
          <p:cNvPr id="14" name="Text Box 10"/>
          <p:cNvSpPr txBox="1">
            <a:spLocks noChangeArrowheads="1"/>
          </p:cNvSpPr>
          <p:nvPr/>
        </p:nvSpPr>
        <p:spPr bwMode="auto">
          <a:xfrm>
            <a:off x="1163095" y="2362200"/>
            <a:ext cx="1527854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/>
              <a:t>Property </a:t>
            </a:r>
            <a:r>
              <a:rPr lang="en-US" sz="2400" dirty="0" smtClean="0">
                <a:latin typeface="Symbol" pitchFamily="18" charset="2"/>
              </a:rPr>
              <a:t>j</a:t>
            </a:r>
            <a:endParaRPr lang="en-US" sz="2400" dirty="0">
              <a:latin typeface="Symbol" pitchFamily="18" charset="2"/>
            </a:endParaRPr>
          </a:p>
        </p:txBody>
      </p:sp>
      <p:sp>
        <p:nvSpPr>
          <p:cNvPr id="15" name="Text Box 11"/>
          <p:cNvSpPr txBox="1">
            <a:spLocks noChangeArrowheads="1"/>
          </p:cNvSpPr>
          <p:nvPr/>
        </p:nvSpPr>
        <p:spPr bwMode="auto">
          <a:xfrm>
            <a:off x="7467600" y="1752600"/>
            <a:ext cx="594457" cy="46166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 smtClean="0">
                <a:solidFill>
                  <a:srgbClr val="00B050"/>
                </a:solidFill>
              </a:rPr>
              <a:t>yes</a:t>
            </a:r>
            <a:endParaRPr lang="en-US" sz="2400" dirty="0">
              <a:solidFill>
                <a:srgbClr val="00B050"/>
              </a:solidFill>
            </a:endParaRPr>
          </a:p>
        </p:txBody>
      </p:sp>
      <p:sp>
        <p:nvSpPr>
          <p:cNvPr id="16" name="Text Box 12"/>
          <p:cNvSpPr txBox="1">
            <a:spLocks noChangeArrowheads="1"/>
          </p:cNvSpPr>
          <p:nvPr/>
        </p:nvSpPr>
        <p:spPr bwMode="auto">
          <a:xfrm>
            <a:off x="7543800" y="2286000"/>
            <a:ext cx="1162050" cy="457200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wrap="none" anchor="ctr">
            <a:spAutoFit/>
          </a:bodyPr>
          <a:lstStyle/>
          <a:p>
            <a:pPr algn="ctr" eaLnBrk="0" hangingPunct="0"/>
            <a:r>
              <a:rPr lang="en-US" sz="2400" dirty="0">
                <a:solidFill>
                  <a:srgbClr val="CC0000"/>
                </a:solidFill>
              </a:rPr>
              <a:t>no/bug</a:t>
            </a:r>
          </a:p>
        </p:txBody>
      </p:sp>
      <p:sp>
        <p:nvSpPr>
          <p:cNvPr id="17" name="Rectangle 3"/>
          <p:cNvSpPr txBox="1">
            <a:spLocks noChangeArrowheads="1"/>
          </p:cNvSpPr>
          <p:nvPr/>
        </p:nvSpPr>
        <p:spPr>
          <a:xfrm>
            <a:off x="3505200" y="1752600"/>
            <a:ext cx="3276600" cy="1066800"/>
          </a:xfrm>
          <a:prstGeom prst="rect">
            <a:avLst/>
          </a:prstGeom>
        </p:spPr>
        <p:txBody>
          <a:bodyPr vert="horz" lIns="91432" tIns="45716" rIns="91432" bIns="45716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800" dirty="0" smtClean="0">
                <a:solidFill>
                  <a:schemeClr val="hlink"/>
                </a:solidFill>
              </a:rPr>
              <a:t>Verifier</a:t>
            </a:r>
          </a:p>
          <a:p>
            <a:r>
              <a:rPr lang="en-US" sz="2000" dirty="0" smtClean="0">
                <a:solidFill>
                  <a:schemeClr val="hlink"/>
                </a:solidFill>
              </a:rPr>
              <a:t>Is </a:t>
            </a:r>
            <a:r>
              <a:rPr lang="en-US" sz="2000" dirty="0" smtClean="0">
                <a:solidFill>
                  <a:schemeClr val="hlink"/>
                </a:solidFill>
                <a:latin typeface="Symbol" pitchFamily="18" charset="2"/>
              </a:rPr>
              <a:t>j</a:t>
            </a:r>
            <a:r>
              <a:rPr lang="en-US" sz="2000" dirty="0" smtClean="0">
                <a:solidFill>
                  <a:schemeClr val="hlink"/>
                </a:solidFill>
              </a:rPr>
              <a:t> an invariant of T?</a:t>
            </a:r>
          </a:p>
        </p:txBody>
      </p:sp>
      <p:sp>
        <p:nvSpPr>
          <p:cNvPr id="28" name="Rectangle 15"/>
          <p:cNvSpPr txBox="1">
            <a:spLocks noChangeArrowheads="1"/>
          </p:cNvSpPr>
          <p:nvPr/>
        </p:nvSpPr>
        <p:spPr>
          <a:xfrm>
            <a:off x="381000" y="4191000"/>
            <a:ext cx="86106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Can such a verifier exist?</a:t>
            </a:r>
          </a:p>
          <a:p>
            <a:pPr>
              <a:lnSpc>
                <a:spcPct val="80000"/>
              </a:lnSpc>
              <a:spcBef>
                <a:spcPct val="35000"/>
              </a:spcBef>
              <a:buFont typeface="Wingdings" pitchFamily="2" charset="2"/>
              <a:buNone/>
            </a:pPr>
            <a:r>
              <a:rPr lang="en-US" altLang="ko-KR" sz="2000" dirty="0" smtClean="0">
                <a:solidFill>
                  <a:srgbClr val="000099"/>
                </a:solidFill>
                <a:ea typeface="Gulim"/>
                <a:cs typeface="Gulim"/>
              </a:rPr>
              <a:t>If so, what is the computational complexity of the verification problem? </a:t>
            </a: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09245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  <p:bldP spid="15" grpId="0"/>
      <p:bldP spid="16" grpId="0"/>
      <p:bldP spid="2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 Brief Detour into Computational Complexity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144000" cy="548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Understand/classify computational problems in terms of (roughly) how long it takes to solve the problem, as function of input size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1: Finding maximum of a list of numbers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Time complexity is linear: O(n)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2: Sorting a list of numbers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Algorithm (e.g. selection-sort) with doubly-nested loop: O(n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More efficient algorithm (e.g. </a:t>
            </a:r>
            <a:r>
              <a:rPr lang="en-US" sz="2000" dirty="0" err="1" smtClean="0">
                <a:latin typeface="Comic Sans MS" pitchFamily="66" charset="0"/>
              </a:rPr>
              <a:t>quicksort</a:t>
            </a:r>
            <a:r>
              <a:rPr lang="en-US" sz="2000" dirty="0" smtClean="0">
                <a:latin typeface="Comic Sans MS" pitchFamily="66" charset="0"/>
              </a:rPr>
              <a:t>) possible: O(n log n)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3: Expression evaluation: Given an expression  e (with not/or/ and as operations) over Boolean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, and an assignment </a:t>
            </a:r>
            <a:r>
              <a:rPr lang="en-US" sz="2000" dirty="0" smtClean="0">
                <a:latin typeface="Symbol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of 0/1 values to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, determine whether e is true of false. Linear-time O(n)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 4: Boolean </a:t>
            </a:r>
            <a:r>
              <a:rPr lang="en-US" sz="2000" dirty="0" err="1" smtClean="0">
                <a:latin typeface="Comic Sans MS" pitchFamily="66" charset="0"/>
              </a:rPr>
              <a:t>satisfiability</a:t>
            </a:r>
            <a:r>
              <a:rPr lang="en-US" sz="2000" dirty="0" smtClean="0">
                <a:latin typeface="Comic Sans MS" pitchFamily="66" charset="0"/>
              </a:rPr>
              <a:t>: Given an expression e, determine if there exists an assignment </a:t>
            </a:r>
            <a:r>
              <a:rPr lang="en-US" sz="2000" dirty="0" smtClean="0">
                <a:latin typeface="Symbol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to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that makes the expression true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Naïve algorithm: Evaluate e on every possible assignment </a:t>
            </a:r>
            <a:r>
              <a:rPr lang="en-US" sz="2000" dirty="0" smtClean="0">
                <a:latin typeface="Symbol" pitchFamily="18" charset="2"/>
              </a:rPr>
              <a:t>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Exponentially many choices for </a:t>
            </a:r>
            <a:r>
              <a:rPr lang="en-US" sz="2000" dirty="0" smtClean="0">
                <a:latin typeface="Symbol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: Algorithm is O(2</a:t>
            </a:r>
            <a:r>
              <a:rPr lang="en-US" sz="2000" baseline="30000" dirty="0" smtClean="0">
                <a:latin typeface="Comic Sans MS" pitchFamily="66" charset="0"/>
              </a:rPr>
              <a:t>k</a:t>
            </a:r>
            <a:r>
              <a:rPr lang="en-US" sz="2000" dirty="0" smtClean="0">
                <a:latin typeface="Comic Sans MS" pitchFamily="66" charset="0"/>
              </a:rPr>
              <a:t>), k= no.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The Class P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762000"/>
            <a:ext cx="9067800" cy="5486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Polynomial-time algorithm means an algorithm with time complexity such as O(n), O(n log n), O(n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), O(n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), or O(n</a:t>
            </a:r>
            <a:r>
              <a:rPr lang="en-US" sz="2000" baseline="30000" dirty="0" smtClean="0">
                <a:latin typeface="Comic Sans MS" pitchFamily="66" charset="0"/>
              </a:rPr>
              <a:t>c</a:t>
            </a:r>
            <a:r>
              <a:rPr lang="en-US" sz="2000" dirty="0" smtClean="0">
                <a:latin typeface="Comic Sans MS" pitchFamily="66" charset="0"/>
              </a:rPr>
              <a:t>), for constant 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problem is in P if there is a polynomial-time algorithm to solve 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Examples: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Finding maximum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Sorting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Expression evaluation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Finding shortest path in a graph …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 is the class of “tractable” (i.e. efficiently solvable) problems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Problem can be solved exactly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Solution will scale reasonably well as input size grows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Of course, O(n) is better than O(n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CIS 502: Algorithms: Focus on efficient solutions to problems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NP-Complete Problems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6096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SAT: Given an expression e over Boolean variables, check if there exists an assignment of 0/1 values to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that makes e true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known polynomial-time algorithm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proof that SAT is not in 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Cook (1972): SAT is NP-complete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Hundreds of problems equivalent to SAT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Hamiltonian Path: Is there a path in a graph from source to destination that visits each vertex exactly once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Max Clique: Given a graph, find largest subset of vertices such that there is an edge between every pair of vertices in this set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Grand Challenge Open Problem : Is P = NP?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you find a polynomial-time algorithm for SAT, then P=NP, and many other problems will have polynomial-time algorithms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you prove SAT is not in P, then P != NP, and many other problems then provably don’t have efficient algorithms 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  <p:pic>
        <p:nvPicPr>
          <p:cNvPr id="7176" name="Picture 8" descr="https://upload.wikimedia.org/wikipedia/commons/thumb/a/a0/P_np_np-complete_np-hard.svg/300px-P_np_np-complete_np-hard.svg.png"/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81750" y="1752600"/>
            <a:ext cx="2476500" cy="15519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NP-Completeness Continued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6858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Known algorithms for SAT are exponential-time in the worst-case, but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Highly efficient implementations, SAT solvers, exist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handle thousands of variables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Many practical problems solved by encoding into SAT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feature of NP problems such as SAT: suffices to find one satisfying assignment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This does not hold for all intractable problems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Validity: Given an expression e, is it the case that e evaluates to true no matter which assignment </a:t>
            </a:r>
            <a:r>
              <a:rPr lang="en-US" sz="2000" dirty="0" smtClean="0">
                <a:latin typeface="Symbol" pitchFamily="18" charset="2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of 0/1s we pick for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Many complexity classes beyond NP: </a:t>
            </a:r>
            <a:r>
              <a:rPr lang="en-US" sz="2000" dirty="0" err="1" smtClean="0">
                <a:latin typeface="Comic Sans MS" pitchFamily="66" charset="0"/>
              </a:rPr>
              <a:t>coNP</a:t>
            </a:r>
            <a:r>
              <a:rPr lang="en-US" sz="2000" dirty="0" smtClean="0">
                <a:latin typeface="Comic Sans MS" pitchFamily="66" charset="0"/>
              </a:rPr>
              <a:t>, PSPACE, </a:t>
            </a:r>
            <a:r>
              <a:rPr lang="en-US" sz="2000" dirty="0" err="1" smtClean="0">
                <a:latin typeface="Comic Sans MS" pitchFamily="66" charset="0"/>
              </a:rPr>
              <a:t>Exptime</a:t>
            </a:r>
            <a:r>
              <a:rPr lang="en-US" sz="2000" dirty="0" smtClean="0">
                <a:latin typeface="Comic Sans MS" pitchFamily="66" charset="0"/>
              </a:rPr>
              <a:t>, …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Problems may require exponential-time (or more) to solve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all exponential-time problems are equal…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(Un)Decidability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685800"/>
            <a:ext cx="9144000" cy="5715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Some problems cannot be solved by a computer at all!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Fundamental Theorem of CS: Alan Turing (1936):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Halting problem for Turing machines is </a:t>
            </a:r>
            <a:r>
              <a:rPr lang="en-US" sz="2000" dirty="0" err="1" smtClean="0">
                <a:latin typeface="Comic Sans MS" pitchFamily="66" charset="0"/>
              </a:rPr>
              <a:t>undecidable</a:t>
            </a:r>
            <a:r>
              <a:rPr lang="en-US" sz="2000" dirty="0" smtClean="0">
                <a:latin typeface="Comic Sans MS" pitchFamily="66" charset="0"/>
              </a:rPr>
              <a:t>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does not exist a program that takes as its input another program C and input x, and determines if C terminates on input x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Intuition: If a program could analyze other programs exactly, then it can analyze itself, and this suffices to set up a logical contradiction!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CIS 511 (Theory of Computation) for detailed understanding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surprisingly </a:t>
            </a:r>
            <a:r>
              <a:rPr lang="en-US" sz="2000" dirty="0" err="1" smtClean="0">
                <a:latin typeface="Comic Sans MS" pitchFamily="66" charset="0"/>
              </a:rPr>
              <a:t>undecidable</a:t>
            </a:r>
            <a:r>
              <a:rPr lang="en-US" sz="2000" dirty="0" smtClean="0">
                <a:latin typeface="Comic Sans MS" pitchFamily="66" charset="0"/>
              </a:rPr>
              <a:t> problem: Does a given a polynomial (e.g. x</a:t>
            </a:r>
            <a:r>
              <a:rPr lang="en-US" sz="2000" baseline="30000" dirty="0" smtClean="0">
                <a:latin typeface="Comic Sans MS" pitchFamily="66" charset="0"/>
              </a:rPr>
              <a:t>3</a:t>
            </a:r>
            <a:r>
              <a:rPr lang="en-US" sz="2000" dirty="0" smtClean="0">
                <a:latin typeface="Comic Sans MS" pitchFamily="66" charset="0"/>
              </a:rPr>
              <a:t>+2xy</a:t>
            </a:r>
            <a:r>
              <a:rPr lang="en-US" sz="2000" baseline="30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-15xy +156) have integer roots?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Decidable Problems: There exists a program (or Turing machine) that solves the problem correctly (gives the right answer and stops)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Includes problems in P as well as intractable classes such as NP, </a:t>
            </a:r>
            <a:r>
              <a:rPr lang="en-US" sz="2000" dirty="0" err="1" smtClean="0">
                <a:latin typeface="Comic Sans MS" pitchFamily="66" charset="0"/>
              </a:rPr>
              <a:t>Exptime</a:t>
            </a:r>
            <a:r>
              <a:rPr lang="en-US" sz="2000" dirty="0" smtClean="0">
                <a:latin typeface="Comic Sans MS" pitchFamily="66" charset="0"/>
              </a:rPr>
              <a:t>, etc.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11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21772</TotalTime>
  <Words>2925</Words>
  <Application>Microsoft Office PowerPoint</Application>
  <PresentationFormat>On-screen Show (4:3)</PresentationFormat>
  <Paragraphs>320</Paragraphs>
  <Slides>24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3" baseType="lpstr">
      <vt:lpstr>Arial</vt:lpstr>
      <vt:lpstr>Calibri</vt:lpstr>
      <vt:lpstr>Comic Sans MS</vt:lpstr>
      <vt:lpstr>Gulim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Safety Monitor</vt:lpstr>
      <vt:lpstr>Leader Election</vt:lpstr>
      <vt:lpstr>Automated Invariant Verification</vt:lpstr>
      <vt:lpstr>A Brief Detour into Computational Complexity</vt:lpstr>
      <vt:lpstr>The Class P</vt:lpstr>
      <vt:lpstr>NP-Complete Problems</vt:lpstr>
      <vt:lpstr>NP-Completeness Continued</vt:lpstr>
      <vt:lpstr>(Un)Decidability</vt:lpstr>
      <vt:lpstr>Back To Invariant Verification Problem</vt:lpstr>
      <vt:lpstr>Finite-State Invariant Verification Problem</vt:lpstr>
      <vt:lpstr>PowerPoint Presentation</vt:lpstr>
      <vt:lpstr>Solving Invariant Verification</vt:lpstr>
      <vt:lpstr>Computing Reachable States</vt:lpstr>
      <vt:lpstr>Towards Symbolic Search Algorithm</vt:lpstr>
      <vt:lpstr>Symbolic Representation of Transition Systems</vt:lpstr>
      <vt:lpstr>Transition Formula for GCD</vt:lpstr>
      <vt:lpstr>Recap: Symbolic Transition Systems</vt:lpstr>
      <vt:lpstr>Image Computation</vt:lpstr>
      <vt:lpstr>Image Computation: Example 1</vt:lpstr>
      <vt:lpstr>Image Computation: Example 2</vt:lpstr>
      <vt:lpstr>Operations on Regions</vt:lpstr>
      <vt:lpstr>Symbolic Image Computation</vt:lpstr>
      <vt:lpstr>Homework 2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522</cp:revision>
  <cp:lastPrinted>2016-11-07T13:06:28Z</cp:lastPrinted>
  <dcterms:created xsi:type="dcterms:W3CDTF">2014-01-14T17:55:37Z</dcterms:created>
  <dcterms:modified xsi:type="dcterms:W3CDTF">2020-09-22T11:15:30Z</dcterms:modified>
</cp:coreProperties>
</file>